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Spline Sans Bold"/>
      <p:regular r:id="rId15"/>
    </p:embeddedFont>
    <p:embeddedFont>
      <p:font typeface="Spline Sans Bold"/>
      <p:regular r:id="rId16"/>
    </p:embeddedFont>
    <p:embeddedFont>
      <p:font typeface="Spline Sans Bold"/>
      <p:regular r:id="rId17"/>
    </p:embeddedFont>
    <p:embeddedFont>
      <p:font typeface="Spline Sans Bold"/>
      <p:regular r:id="rId18"/>
    </p:embeddedFont>
    <p:embeddedFont>
      <p:font typeface="Spline Sans Bold"/>
      <p:regular r:id="rId19"/>
    </p:embeddedFont>
    <p:embeddedFont>
      <p:font typeface="Barlow"/>
      <p:regular r:id="rId20"/>
    </p:embeddedFont>
    <p:embeddedFont>
      <p:font typeface="Barlow"/>
      <p:regular r:id="rId21"/>
    </p:embeddedFont>
    <p:embeddedFont>
      <p:font typeface="Barlow"/>
      <p:regular r:id="rId22"/>
    </p:embeddedFont>
    <p:embeddedFont>
      <p:font typeface="Barlow"/>
      <p:regular r:id="rId23"/>
    </p:embeddedFont>
    <p:embeddedFont>
      <p:font typeface="Barlow"/>
      <p:regular r:id="rId24"/>
    </p:embeddedFont>
    <p:embeddedFont>
      <p:font typeface="Barlow"/>
      <p:regular r:id="rId2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 Id="rId23" Type="http://schemas.openxmlformats.org/officeDocument/2006/relationships/font" Target="fonts/font9.fntdata"/><Relationship Id="rId24" Type="http://schemas.openxmlformats.org/officeDocument/2006/relationships/font" Target="fonts/font10.fntdata"/><Relationship Id="rId25" Type="http://schemas.openxmlformats.org/officeDocument/2006/relationships/font" Target="fonts/font11.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4-1.png>
</file>

<file path=ppt/media/image-5-1.png>
</file>

<file path=ppt/media/image-6-1.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1522571"/>
            <a:ext cx="7415927" cy="2838926"/>
          </a:xfrm>
          <a:prstGeom prst="rect">
            <a:avLst/>
          </a:prstGeom>
          <a:noFill/>
          <a:ln/>
        </p:spPr>
        <p:txBody>
          <a:bodyPr wrap="square" lIns="0" tIns="0" rIns="0" bIns="0" rtlCol="0" anchor="t"/>
          <a:lstStyle/>
          <a:p>
            <a:pPr indent="0" marL="0">
              <a:lnSpc>
                <a:spcPts val="7450"/>
              </a:lnSpc>
              <a:buNone/>
            </a:pPr>
            <a:r>
              <a:rPr lang="en-US" sz="5950" b="1" dirty="0">
                <a:solidFill>
                  <a:srgbClr val="F0FCFF"/>
                </a:solidFill>
                <a:latin typeface="Spline Sans Bold" pitchFamily="34" charset="0"/>
                <a:ea typeface="Spline Sans Bold" pitchFamily="34" charset="-122"/>
                <a:cs typeface="Spline Sans Bold" pitchFamily="34" charset="-120"/>
              </a:rPr>
              <a:t>Pattern-Based Design and Thinking in Patterns</a:t>
            </a:r>
            <a:endParaRPr lang="en-US" sz="5950" dirty="0"/>
          </a:p>
        </p:txBody>
      </p:sp>
      <p:sp>
        <p:nvSpPr>
          <p:cNvPr id="4" name="Text 1"/>
          <p:cNvSpPr/>
          <p:nvPr/>
        </p:nvSpPr>
        <p:spPr>
          <a:xfrm>
            <a:off x="864037" y="4731782"/>
            <a:ext cx="7415927" cy="1975247"/>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Software design patterns are reusable solutions to common problems. They can be implemented in various programming languages. Thinking in patterns helps engineers to understand the problem better, create more robust and flexible solutions, and collaborate efficiently.</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3638" y="596027"/>
            <a:ext cx="7468910" cy="600908"/>
          </a:xfrm>
          <a:prstGeom prst="rect">
            <a:avLst/>
          </a:prstGeom>
          <a:noFill/>
          <a:ln/>
        </p:spPr>
        <p:txBody>
          <a:bodyPr wrap="none" lIns="0" tIns="0" rIns="0" bIns="0" rtlCol="0" anchor="t"/>
          <a:lstStyle/>
          <a:p>
            <a:pPr indent="0" marL="0">
              <a:lnSpc>
                <a:spcPts val="4700"/>
              </a:lnSpc>
              <a:buNone/>
            </a:pPr>
            <a:r>
              <a:rPr lang="en-US" sz="3750" b="1" dirty="0">
                <a:solidFill>
                  <a:srgbClr val="F0FCFF"/>
                </a:solidFill>
                <a:latin typeface="Spline Sans Bold" pitchFamily="34" charset="0"/>
                <a:ea typeface="Spline Sans Bold" pitchFamily="34" charset="-122"/>
                <a:cs typeface="Spline Sans Bold" pitchFamily="34" charset="-120"/>
              </a:rPr>
              <a:t>Benefits of Pattern-Based Design</a:t>
            </a:r>
            <a:endParaRPr lang="en-US" sz="3750" dirty="0"/>
          </a:p>
        </p:txBody>
      </p:sp>
      <p:sp>
        <p:nvSpPr>
          <p:cNvPr id="4" name="Shape 1"/>
          <p:cNvSpPr/>
          <p:nvPr/>
        </p:nvSpPr>
        <p:spPr>
          <a:xfrm>
            <a:off x="6243638" y="1764744"/>
            <a:ext cx="486727" cy="486728"/>
          </a:xfrm>
          <a:prstGeom prst="roundRect">
            <a:avLst>
              <a:gd name="adj" fmla="val 66677"/>
            </a:avLst>
          </a:prstGeom>
          <a:solidFill>
            <a:srgbClr val="0A081B"/>
          </a:solidFill>
          <a:ln w="22860">
            <a:solidFill>
              <a:srgbClr val="16FFBB"/>
            </a:solidFill>
            <a:prstDash val="solid"/>
          </a:ln>
        </p:spPr>
      </p:sp>
      <p:sp>
        <p:nvSpPr>
          <p:cNvPr id="5" name="Text 2"/>
          <p:cNvSpPr/>
          <p:nvPr/>
        </p:nvSpPr>
        <p:spPr>
          <a:xfrm>
            <a:off x="6424612" y="1863804"/>
            <a:ext cx="124778" cy="288488"/>
          </a:xfrm>
          <a:prstGeom prst="rect">
            <a:avLst/>
          </a:prstGeom>
          <a:noFill/>
          <a:ln/>
        </p:spPr>
        <p:txBody>
          <a:bodyPr wrap="none" lIns="0" tIns="0" rIns="0" bIns="0" rtlCol="0" anchor="t"/>
          <a:lstStyle/>
          <a:p>
            <a:pPr algn="ctr" indent="0" marL="0">
              <a:lnSpc>
                <a:spcPts val="2250"/>
              </a:lnSpc>
              <a:buNone/>
            </a:pPr>
            <a:r>
              <a:rPr lang="en-US" sz="2250" b="1" dirty="0">
                <a:solidFill>
                  <a:srgbClr val="E0E4E6"/>
                </a:solidFill>
                <a:latin typeface="Spline Sans Bold" pitchFamily="34" charset="0"/>
                <a:ea typeface="Spline Sans Bold" pitchFamily="34" charset="-122"/>
                <a:cs typeface="Spline Sans Bold" pitchFamily="34" charset="-120"/>
              </a:rPr>
              <a:t>1</a:t>
            </a:r>
            <a:endParaRPr lang="en-US" sz="2250" dirty="0"/>
          </a:p>
        </p:txBody>
      </p:sp>
      <p:sp>
        <p:nvSpPr>
          <p:cNvPr id="6" name="Text 3"/>
          <p:cNvSpPr/>
          <p:nvPr/>
        </p:nvSpPr>
        <p:spPr>
          <a:xfrm>
            <a:off x="6946702" y="1764744"/>
            <a:ext cx="2403872" cy="300395"/>
          </a:xfrm>
          <a:prstGeom prst="rect">
            <a:avLst/>
          </a:prstGeom>
          <a:noFill/>
          <a:ln/>
        </p:spPr>
        <p:txBody>
          <a:bodyPr wrap="none" lIns="0" tIns="0" rIns="0" bIns="0" rtlCol="0" anchor="t"/>
          <a:lstStyle/>
          <a:p>
            <a:pPr indent="0" marL="0">
              <a:lnSpc>
                <a:spcPts val="2350"/>
              </a:lnSpc>
              <a:buNone/>
            </a:pPr>
            <a:r>
              <a:rPr lang="en-US" sz="1850" b="1" dirty="0">
                <a:solidFill>
                  <a:srgbClr val="E0E4E6"/>
                </a:solidFill>
                <a:latin typeface="Spline Sans Bold" pitchFamily="34" charset="0"/>
                <a:ea typeface="Spline Sans Bold" pitchFamily="34" charset="-122"/>
                <a:cs typeface="Spline Sans Bold" pitchFamily="34" charset="-120"/>
              </a:rPr>
              <a:t>Code Reusability</a:t>
            </a:r>
            <a:endParaRPr lang="en-US" sz="1850" dirty="0"/>
          </a:p>
        </p:txBody>
      </p:sp>
      <p:sp>
        <p:nvSpPr>
          <p:cNvPr id="7" name="Text 4"/>
          <p:cNvSpPr/>
          <p:nvPr/>
        </p:nvSpPr>
        <p:spPr>
          <a:xfrm>
            <a:off x="6946702" y="2194917"/>
            <a:ext cx="6926461" cy="692229"/>
          </a:xfrm>
          <a:prstGeom prst="rect">
            <a:avLst/>
          </a:prstGeom>
          <a:noFill/>
          <a:ln/>
        </p:spPr>
        <p:txBody>
          <a:bodyPr wrap="square" lIns="0" tIns="0" rIns="0" bIns="0" rtlCol="0" anchor="t"/>
          <a:lstStyle/>
          <a:p>
            <a:pPr indent="0" marL="0">
              <a:lnSpc>
                <a:spcPts val="2700"/>
              </a:lnSpc>
              <a:buNone/>
            </a:pPr>
            <a:r>
              <a:rPr lang="en-US" sz="1700" dirty="0">
                <a:solidFill>
                  <a:srgbClr val="E0E4E6"/>
                </a:solidFill>
                <a:latin typeface="Barlow" pitchFamily="34" charset="0"/>
                <a:ea typeface="Barlow" pitchFamily="34" charset="-122"/>
                <a:cs typeface="Barlow" pitchFamily="34" charset="-120"/>
              </a:rPr>
              <a:t>Patterns promote code reuse, leading to efficient development and less redundancy.</a:t>
            </a:r>
            <a:endParaRPr lang="en-US" sz="1700" dirty="0"/>
          </a:p>
        </p:txBody>
      </p:sp>
      <p:sp>
        <p:nvSpPr>
          <p:cNvPr id="8" name="Shape 5"/>
          <p:cNvSpPr/>
          <p:nvPr/>
        </p:nvSpPr>
        <p:spPr>
          <a:xfrm>
            <a:off x="6243638" y="3346847"/>
            <a:ext cx="486727" cy="486728"/>
          </a:xfrm>
          <a:prstGeom prst="roundRect">
            <a:avLst>
              <a:gd name="adj" fmla="val 66677"/>
            </a:avLst>
          </a:prstGeom>
          <a:solidFill>
            <a:srgbClr val="0A081B"/>
          </a:solidFill>
          <a:ln w="22860">
            <a:solidFill>
              <a:srgbClr val="29DDDA"/>
            </a:solidFill>
            <a:prstDash val="solid"/>
          </a:ln>
        </p:spPr>
      </p:sp>
      <p:sp>
        <p:nvSpPr>
          <p:cNvPr id="9" name="Text 6"/>
          <p:cNvSpPr/>
          <p:nvPr/>
        </p:nvSpPr>
        <p:spPr>
          <a:xfrm>
            <a:off x="6406753" y="3445907"/>
            <a:ext cx="160377" cy="288488"/>
          </a:xfrm>
          <a:prstGeom prst="rect">
            <a:avLst/>
          </a:prstGeom>
          <a:noFill/>
          <a:ln/>
        </p:spPr>
        <p:txBody>
          <a:bodyPr wrap="none" lIns="0" tIns="0" rIns="0" bIns="0" rtlCol="0" anchor="t"/>
          <a:lstStyle/>
          <a:p>
            <a:pPr algn="ctr" indent="0" marL="0">
              <a:lnSpc>
                <a:spcPts val="2250"/>
              </a:lnSpc>
              <a:buNone/>
            </a:pPr>
            <a:r>
              <a:rPr lang="en-US" sz="2250" b="1" dirty="0">
                <a:solidFill>
                  <a:srgbClr val="E0E4E6"/>
                </a:solidFill>
                <a:latin typeface="Spline Sans Bold" pitchFamily="34" charset="0"/>
                <a:ea typeface="Spline Sans Bold" pitchFamily="34" charset="-122"/>
                <a:cs typeface="Spline Sans Bold" pitchFamily="34" charset="-120"/>
              </a:rPr>
              <a:t>2</a:t>
            </a:r>
            <a:endParaRPr lang="en-US" sz="2250" dirty="0"/>
          </a:p>
        </p:txBody>
      </p:sp>
      <p:sp>
        <p:nvSpPr>
          <p:cNvPr id="10" name="Text 7"/>
          <p:cNvSpPr/>
          <p:nvPr/>
        </p:nvSpPr>
        <p:spPr>
          <a:xfrm>
            <a:off x="6946702" y="3346847"/>
            <a:ext cx="2681288" cy="300395"/>
          </a:xfrm>
          <a:prstGeom prst="rect">
            <a:avLst/>
          </a:prstGeom>
          <a:noFill/>
          <a:ln/>
        </p:spPr>
        <p:txBody>
          <a:bodyPr wrap="none" lIns="0" tIns="0" rIns="0" bIns="0" rtlCol="0" anchor="t"/>
          <a:lstStyle/>
          <a:p>
            <a:pPr indent="0" marL="0">
              <a:lnSpc>
                <a:spcPts val="2350"/>
              </a:lnSpc>
              <a:buNone/>
            </a:pPr>
            <a:r>
              <a:rPr lang="en-US" sz="1850" b="1" dirty="0">
                <a:solidFill>
                  <a:srgbClr val="E0E4E6"/>
                </a:solidFill>
                <a:latin typeface="Spline Sans Bold" pitchFamily="34" charset="0"/>
                <a:ea typeface="Spline Sans Bold" pitchFamily="34" charset="-122"/>
                <a:cs typeface="Spline Sans Bold" pitchFamily="34" charset="-120"/>
              </a:rPr>
              <a:t>Improved Collaboration</a:t>
            </a:r>
            <a:endParaRPr lang="en-US" sz="1850" dirty="0"/>
          </a:p>
        </p:txBody>
      </p:sp>
      <p:sp>
        <p:nvSpPr>
          <p:cNvPr id="11" name="Text 8"/>
          <p:cNvSpPr/>
          <p:nvPr/>
        </p:nvSpPr>
        <p:spPr>
          <a:xfrm>
            <a:off x="6946702" y="3777020"/>
            <a:ext cx="6926461" cy="692229"/>
          </a:xfrm>
          <a:prstGeom prst="rect">
            <a:avLst/>
          </a:prstGeom>
          <a:noFill/>
          <a:ln/>
        </p:spPr>
        <p:txBody>
          <a:bodyPr wrap="square" lIns="0" tIns="0" rIns="0" bIns="0" rtlCol="0" anchor="t"/>
          <a:lstStyle/>
          <a:p>
            <a:pPr indent="0" marL="0">
              <a:lnSpc>
                <a:spcPts val="2700"/>
              </a:lnSpc>
              <a:buNone/>
            </a:pPr>
            <a:r>
              <a:rPr lang="en-US" sz="1700" dirty="0">
                <a:solidFill>
                  <a:srgbClr val="E0E4E6"/>
                </a:solidFill>
                <a:latin typeface="Barlow" pitchFamily="34" charset="0"/>
                <a:ea typeface="Barlow" pitchFamily="34" charset="-122"/>
                <a:cs typeface="Barlow" pitchFamily="34" charset="-120"/>
              </a:rPr>
              <a:t>A common language for design solutions makes communication easier among team members.</a:t>
            </a:r>
            <a:endParaRPr lang="en-US" sz="1700" dirty="0"/>
          </a:p>
        </p:txBody>
      </p:sp>
      <p:sp>
        <p:nvSpPr>
          <p:cNvPr id="12" name="Shape 9"/>
          <p:cNvSpPr/>
          <p:nvPr/>
        </p:nvSpPr>
        <p:spPr>
          <a:xfrm>
            <a:off x="6243638" y="4928949"/>
            <a:ext cx="486727" cy="486728"/>
          </a:xfrm>
          <a:prstGeom prst="roundRect">
            <a:avLst>
              <a:gd name="adj" fmla="val 66677"/>
            </a:avLst>
          </a:prstGeom>
          <a:solidFill>
            <a:srgbClr val="0A081B"/>
          </a:solidFill>
          <a:ln w="22860">
            <a:solidFill>
              <a:srgbClr val="37A7E7"/>
            </a:solidFill>
            <a:prstDash val="solid"/>
          </a:ln>
        </p:spPr>
      </p:sp>
      <p:sp>
        <p:nvSpPr>
          <p:cNvPr id="13" name="Text 10"/>
          <p:cNvSpPr/>
          <p:nvPr/>
        </p:nvSpPr>
        <p:spPr>
          <a:xfrm>
            <a:off x="6402467" y="5028009"/>
            <a:ext cx="168950" cy="288488"/>
          </a:xfrm>
          <a:prstGeom prst="rect">
            <a:avLst/>
          </a:prstGeom>
          <a:noFill/>
          <a:ln/>
        </p:spPr>
        <p:txBody>
          <a:bodyPr wrap="none" lIns="0" tIns="0" rIns="0" bIns="0" rtlCol="0" anchor="t"/>
          <a:lstStyle/>
          <a:p>
            <a:pPr algn="ctr" indent="0" marL="0">
              <a:lnSpc>
                <a:spcPts val="2250"/>
              </a:lnSpc>
              <a:buNone/>
            </a:pPr>
            <a:r>
              <a:rPr lang="en-US" sz="2250" b="1" dirty="0">
                <a:solidFill>
                  <a:srgbClr val="E0E4E6"/>
                </a:solidFill>
                <a:latin typeface="Spline Sans Bold" pitchFamily="34" charset="0"/>
                <a:ea typeface="Spline Sans Bold" pitchFamily="34" charset="-122"/>
                <a:cs typeface="Spline Sans Bold" pitchFamily="34" charset="-120"/>
              </a:rPr>
              <a:t>3</a:t>
            </a:r>
            <a:endParaRPr lang="en-US" sz="2250" dirty="0"/>
          </a:p>
        </p:txBody>
      </p:sp>
      <p:sp>
        <p:nvSpPr>
          <p:cNvPr id="14" name="Text 11"/>
          <p:cNvSpPr/>
          <p:nvPr/>
        </p:nvSpPr>
        <p:spPr>
          <a:xfrm>
            <a:off x="6946702" y="4928949"/>
            <a:ext cx="3339346" cy="300395"/>
          </a:xfrm>
          <a:prstGeom prst="rect">
            <a:avLst/>
          </a:prstGeom>
          <a:noFill/>
          <a:ln/>
        </p:spPr>
        <p:txBody>
          <a:bodyPr wrap="none" lIns="0" tIns="0" rIns="0" bIns="0" rtlCol="0" anchor="t"/>
          <a:lstStyle/>
          <a:p>
            <a:pPr indent="0" marL="0">
              <a:lnSpc>
                <a:spcPts val="2350"/>
              </a:lnSpc>
              <a:buNone/>
            </a:pPr>
            <a:r>
              <a:rPr lang="en-US" sz="1850" b="1" dirty="0">
                <a:solidFill>
                  <a:srgbClr val="E0E4E6"/>
                </a:solidFill>
                <a:latin typeface="Spline Sans Bold" pitchFamily="34" charset="0"/>
                <a:ea typeface="Spline Sans Bold" pitchFamily="34" charset="-122"/>
                <a:cs typeface="Spline Sans Bold" pitchFamily="34" charset="-120"/>
              </a:rPr>
              <a:t>Maintainability and Flexibility</a:t>
            </a:r>
            <a:endParaRPr lang="en-US" sz="1850" dirty="0"/>
          </a:p>
        </p:txBody>
      </p:sp>
      <p:sp>
        <p:nvSpPr>
          <p:cNvPr id="15" name="Text 12"/>
          <p:cNvSpPr/>
          <p:nvPr/>
        </p:nvSpPr>
        <p:spPr>
          <a:xfrm>
            <a:off x="6946702" y="5359122"/>
            <a:ext cx="6926461" cy="692229"/>
          </a:xfrm>
          <a:prstGeom prst="rect">
            <a:avLst/>
          </a:prstGeom>
          <a:noFill/>
          <a:ln/>
        </p:spPr>
        <p:txBody>
          <a:bodyPr wrap="square" lIns="0" tIns="0" rIns="0" bIns="0" rtlCol="0" anchor="t"/>
          <a:lstStyle/>
          <a:p>
            <a:pPr indent="0" marL="0">
              <a:lnSpc>
                <a:spcPts val="2700"/>
              </a:lnSpc>
              <a:buNone/>
            </a:pPr>
            <a:r>
              <a:rPr lang="en-US" sz="1700" dirty="0">
                <a:solidFill>
                  <a:srgbClr val="E0E4E6"/>
                </a:solidFill>
                <a:latin typeface="Barlow" pitchFamily="34" charset="0"/>
                <a:ea typeface="Barlow" pitchFamily="34" charset="-122"/>
                <a:cs typeface="Barlow" pitchFamily="34" charset="-120"/>
              </a:rPr>
              <a:t>Patterns ensure that software is easier to maintain and adapt to future changes.</a:t>
            </a:r>
            <a:endParaRPr lang="en-US" sz="1700" dirty="0"/>
          </a:p>
        </p:txBody>
      </p:sp>
      <p:sp>
        <p:nvSpPr>
          <p:cNvPr id="16" name="Shape 13"/>
          <p:cNvSpPr/>
          <p:nvPr/>
        </p:nvSpPr>
        <p:spPr>
          <a:xfrm>
            <a:off x="6243638" y="6511052"/>
            <a:ext cx="486727" cy="486728"/>
          </a:xfrm>
          <a:prstGeom prst="roundRect">
            <a:avLst>
              <a:gd name="adj" fmla="val 66677"/>
            </a:avLst>
          </a:prstGeom>
          <a:solidFill>
            <a:srgbClr val="0A081B"/>
          </a:solidFill>
          <a:ln w="22860">
            <a:solidFill>
              <a:srgbClr val="091231"/>
            </a:solidFill>
            <a:prstDash val="solid"/>
          </a:ln>
        </p:spPr>
      </p:sp>
      <p:sp>
        <p:nvSpPr>
          <p:cNvPr id="17" name="Text 14"/>
          <p:cNvSpPr/>
          <p:nvPr/>
        </p:nvSpPr>
        <p:spPr>
          <a:xfrm>
            <a:off x="6405443" y="6610112"/>
            <a:ext cx="162997" cy="288488"/>
          </a:xfrm>
          <a:prstGeom prst="rect">
            <a:avLst/>
          </a:prstGeom>
          <a:noFill/>
          <a:ln/>
        </p:spPr>
        <p:txBody>
          <a:bodyPr wrap="none" lIns="0" tIns="0" rIns="0" bIns="0" rtlCol="0" anchor="t"/>
          <a:lstStyle/>
          <a:p>
            <a:pPr algn="ctr" indent="0" marL="0">
              <a:lnSpc>
                <a:spcPts val="2250"/>
              </a:lnSpc>
              <a:buNone/>
            </a:pPr>
            <a:r>
              <a:rPr lang="en-US" sz="2250" b="1" dirty="0">
                <a:solidFill>
                  <a:srgbClr val="E0E4E6"/>
                </a:solidFill>
                <a:latin typeface="Spline Sans Bold" pitchFamily="34" charset="0"/>
                <a:ea typeface="Spline Sans Bold" pitchFamily="34" charset="-122"/>
                <a:cs typeface="Spline Sans Bold" pitchFamily="34" charset="-120"/>
              </a:rPr>
              <a:t>4</a:t>
            </a:r>
            <a:endParaRPr lang="en-US" sz="2250" dirty="0"/>
          </a:p>
        </p:txBody>
      </p:sp>
      <p:sp>
        <p:nvSpPr>
          <p:cNvPr id="18" name="Text 15"/>
          <p:cNvSpPr/>
          <p:nvPr/>
        </p:nvSpPr>
        <p:spPr>
          <a:xfrm>
            <a:off x="6946702" y="6511052"/>
            <a:ext cx="3321487" cy="300395"/>
          </a:xfrm>
          <a:prstGeom prst="rect">
            <a:avLst/>
          </a:prstGeom>
          <a:noFill/>
          <a:ln/>
        </p:spPr>
        <p:txBody>
          <a:bodyPr wrap="none" lIns="0" tIns="0" rIns="0" bIns="0" rtlCol="0" anchor="t"/>
          <a:lstStyle/>
          <a:p>
            <a:pPr indent="0" marL="0">
              <a:lnSpc>
                <a:spcPts val="2350"/>
              </a:lnSpc>
              <a:buNone/>
            </a:pPr>
            <a:r>
              <a:rPr lang="en-US" sz="1850" b="1" dirty="0">
                <a:solidFill>
                  <a:srgbClr val="E0E4E6"/>
                </a:solidFill>
                <a:latin typeface="Spline Sans Bold" pitchFamily="34" charset="0"/>
                <a:ea typeface="Spline Sans Bold" pitchFamily="34" charset="-122"/>
                <a:cs typeface="Spline Sans Bold" pitchFamily="34" charset="-120"/>
              </a:rPr>
              <a:t>Robust and Reliable Software</a:t>
            </a:r>
            <a:endParaRPr lang="en-US" sz="1850" dirty="0"/>
          </a:p>
        </p:txBody>
      </p:sp>
      <p:sp>
        <p:nvSpPr>
          <p:cNvPr id="19" name="Text 16"/>
          <p:cNvSpPr/>
          <p:nvPr/>
        </p:nvSpPr>
        <p:spPr>
          <a:xfrm>
            <a:off x="6946702" y="6941225"/>
            <a:ext cx="6926461" cy="692229"/>
          </a:xfrm>
          <a:prstGeom prst="rect">
            <a:avLst/>
          </a:prstGeom>
          <a:noFill/>
          <a:ln/>
        </p:spPr>
        <p:txBody>
          <a:bodyPr wrap="square" lIns="0" tIns="0" rIns="0" bIns="0" rtlCol="0" anchor="t"/>
          <a:lstStyle/>
          <a:p>
            <a:pPr indent="0" marL="0">
              <a:lnSpc>
                <a:spcPts val="2700"/>
              </a:lnSpc>
              <a:buNone/>
            </a:pPr>
            <a:r>
              <a:rPr lang="en-US" sz="1700" dirty="0">
                <a:solidFill>
                  <a:srgbClr val="E0E4E6"/>
                </a:solidFill>
                <a:latin typeface="Barlow" pitchFamily="34" charset="0"/>
                <a:ea typeface="Barlow" pitchFamily="34" charset="-122"/>
                <a:cs typeface="Barlow" pitchFamily="34" charset="-120"/>
              </a:rPr>
              <a:t>Patterns foster well-designed software that is more robust, reliable, and predictable.</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1321356" y="1279684"/>
            <a:ext cx="6343174" cy="685800"/>
          </a:xfrm>
          <a:prstGeom prst="rect">
            <a:avLst/>
          </a:prstGeom>
          <a:noFill/>
          <a:ln/>
        </p:spPr>
        <p:txBody>
          <a:bodyPr wrap="none" lIns="0" tIns="0" rIns="0" bIns="0" rtlCol="0" anchor="t"/>
          <a:lstStyle/>
          <a:p>
            <a:pPr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Types of Design Patterns</a:t>
            </a:r>
            <a:endParaRPr lang="en-US" sz="4300" dirty="0"/>
          </a:p>
        </p:txBody>
      </p:sp>
      <p:sp>
        <p:nvSpPr>
          <p:cNvPr id="3" name="Text 1"/>
          <p:cNvSpPr/>
          <p:nvPr/>
        </p:nvSpPr>
        <p:spPr>
          <a:xfrm>
            <a:off x="1321356" y="2582585"/>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Creational Patterns</a:t>
            </a:r>
            <a:endParaRPr lang="en-US" sz="2150" dirty="0"/>
          </a:p>
        </p:txBody>
      </p:sp>
      <p:sp>
        <p:nvSpPr>
          <p:cNvPr id="4" name="Text 2"/>
          <p:cNvSpPr/>
          <p:nvPr/>
        </p:nvSpPr>
        <p:spPr>
          <a:xfrm>
            <a:off x="1321356" y="3172301"/>
            <a:ext cx="3593902" cy="2370296"/>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These patterns provide ways to instantiate objects in a flexible and controlled manner. Examples include Factory, Abstract Factory, Singleton, Prototype, and Builder patterns.</a:t>
            </a:r>
            <a:endParaRPr lang="en-US" sz="1900" dirty="0"/>
          </a:p>
        </p:txBody>
      </p:sp>
      <p:sp>
        <p:nvSpPr>
          <p:cNvPr id="5" name="Text 3"/>
          <p:cNvSpPr/>
          <p:nvPr/>
        </p:nvSpPr>
        <p:spPr>
          <a:xfrm>
            <a:off x="5525095" y="2582585"/>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Structural Patterns</a:t>
            </a:r>
            <a:endParaRPr lang="en-US" sz="2150" dirty="0"/>
          </a:p>
        </p:txBody>
      </p:sp>
      <p:sp>
        <p:nvSpPr>
          <p:cNvPr id="6" name="Text 4"/>
          <p:cNvSpPr/>
          <p:nvPr/>
        </p:nvSpPr>
        <p:spPr>
          <a:xfrm>
            <a:off x="5525095" y="3172301"/>
            <a:ext cx="3593902" cy="2370296"/>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These patterns help you to create more complex structures out of simpler objects. Some examples include Adapter, Bridge, Composite, Decorator, Facade, Flyweight, and Proxy patterns.</a:t>
            </a:r>
            <a:endParaRPr lang="en-US" sz="1900" dirty="0"/>
          </a:p>
        </p:txBody>
      </p:sp>
      <p:sp>
        <p:nvSpPr>
          <p:cNvPr id="7" name="Text 5"/>
          <p:cNvSpPr/>
          <p:nvPr/>
        </p:nvSpPr>
        <p:spPr>
          <a:xfrm>
            <a:off x="9728835" y="2582585"/>
            <a:ext cx="2743200" cy="342900"/>
          </a:xfrm>
          <a:prstGeom prst="rect">
            <a:avLst/>
          </a:prstGeom>
          <a:noFill/>
          <a:ln/>
        </p:spPr>
        <p:txBody>
          <a:bodyPr wrap="none" lIns="0" tIns="0" rIns="0" bIns="0" rtlCol="0" anchor="t"/>
          <a:lstStyle/>
          <a:p>
            <a:pPr indent="0" marL="0">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Behavioral Patterns</a:t>
            </a:r>
            <a:endParaRPr lang="en-US" sz="2150" dirty="0"/>
          </a:p>
        </p:txBody>
      </p:sp>
      <p:sp>
        <p:nvSpPr>
          <p:cNvPr id="8" name="Text 6"/>
          <p:cNvSpPr/>
          <p:nvPr/>
        </p:nvSpPr>
        <p:spPr>
          <a:xfrm>
            <a:off x="9728835" y="3172301"/>
            <a:ext cx="3593902" cy="3555444"/>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These patterns concern the communication and interaction between objects. Common examples include Chain of Responsibility, Command, Interpreter, Iterator, Mediator, Memento, Observer, State, Strategy, Template Method, and Visitor patterns.</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37473" y="656153"/>
            <a:ext cx="7536418" cy="585311"/>
          </a:xfrm>
          <a:prstGeom prst="rect">
            <a:avLst/>
          </a:prstGeom>
          <a:noFill/>
          <a:ln/>
        </p:spPr>
        <p:txBody>
          <a:bodyPr wrap="none" lIns="0" tIns="0" rIns="0" bIns="0" rtlCol="0" anchor="t"/>
          <a:lstStyle/>
          <a:p>
            <a:pPr indent="0" marL="0">
              <a:lnSpc>
                <a:spcPts val="4600"/>
              </a:lnSpc>
              <a:buNone/>
            </a:pPr>
            <a:r>
              <a:rPr lang="en-US" sz="3650" b="1" dirty="0">
                <a:solidFill>
                  <a:srgbClr val="F0FCFF"/>
                </a:solidFill>
                <a:latin typeface="Spline Sans Bold" pitchFamily="34" charset="0"/>
                <a:ea typeface="Spline Sans Bold" pitchFamily="34" charset="-122"/>
                <a:cs typeface="Spline Sans Bold" pitchFamily="34" charset="-120"/>
              </a:rPr>
              <a:t>The Shalloway and Trott Approach</a:t>
            </a:r>
            <a:endParaRPr lang="en-US" sz="3650" dirty="0"/>
          </a:p>
        </p:txBody>
      </p:sp>
      <p:sp>
        <p:nvSpPr>
          <p:cNvPr id="4" name="Shape 1"/>
          <p:cNvSpPr/>
          <p:nvPr/>
        </p:nvSpPr>
        <p:spPr>
          <a:xfrm>
            <a:off x="1042035" y="1557457"/>
            <a:ext cx="22860" cy="6015871"/>
          </a:xfrm>
          <a:prstGeom prst="roundRect">
            <a:avLst>
              <a:gd name="adj" fmla="val 1382776"/>
            </a:avLst>
          </a:prstGeom>
          <a:solidFill>
            <a:srgbClr val="FFFFFF">
              <a:alpha val="24000"/>
            </a:srgbClr>
          </a:solidFill>
          <a:ln/>
        </p:spPr>
      </p:sp>
      <p:sp>
        <p:nvSpPr>
          <p:cNvPr id="5" name="Shape 2"/>
          <p:cNvSpPr/>
          <p:nvPr/>
        </p:nvSpPr>
        <p:spPr>
          <a:xfrm>
            <a:off x="1267658" y="2020133"/>
            <a:ext cx="737473" cy="22860"/>
          </a:xfrm>
          <a:prstGeom prst="roundRect">
            <a:avLst>
              <a:gd name="adj" fmla="val 1382776"/>
            </a:avLst>
          </a:prstGeom>
          <a:solidFill>
            <a:srgbClr val="16FFBB"/>
          </a:solidFill>
          <a:ln/>
        </p:spPr>
      </p:sp>
      <p:sp>
        <p:nvSpPr>
          <p:cNvPr id="6" name="Shape 3"/>
          <p:cNvSpPr/>
          <p:nvPr/>
        </p:nvSpPr>
        <p:spPr>
          <a:xfrm>
            <a:off x="816412" y="1794510"/>
            <a:ext cx="474107" cy="474107"/>
          </a:xfrm>
          <a:prstGeom prst="roundRect">
            <a:avLst>
              <a:gd name="adj" fmla="val 66673"/>
            </a:avLst>
          </a:prstGeom>
          <a:solidFill>
            <a:srgbClr val="0A081B"/>
          </a:solidFill>
          <a:ln w="22860">
            <a:solidFill>
              <a:srgbClr val="16FFBB"/>
            </a:solidFill>
            <a:prstDash val="solid"/>
          </a:ln>
        </p:spPr>
      </p:sp>
      <p:sp>
        <p:nvSpPr>
          <p:cNvPr id="7" name="Text 4"/>
          <p:cNvSpPr/>
          <p:nvPr/>
        </p:nvSpPr>
        <p:spPr>
          <a:xfrm>
            <a:off x="992624" y="1891070"/>
            <a:ext cx="121563" cy="280988"/>
          </a:xfrm>
          <a:prstGeom prst="rect">
            <a:avLst/>
          </a:prstGeom>
          <a:noFill/>
          <a:ln/>
        </p:spPr>
        <p:txBody>
          <a:bodyPr wrap="none" lIns="0" tIns="0" rIns="0" bIns="0" rtlCol="0" anchor="t"/>
          <a:lstStyle/>
          <a:p>
            <a:pPr algn="ctr" indent="0" marL="0">
              <a:lnSpc>
                <a:spcPts val="2200"/>
              </a:lnSpc>
              <a:buNone/>
            </a:pPr>
            <a:r>
              <a:rPr lang="en-US" sz="2200" b="1" dirty="0">
                <a:solidFill>
                  <a:srgbClr val="E0E4E6"/>
                </a:solidFill>
                <a:latin typeface="Spline Sans Bold" pitchFamily="34" charset="0"/>
                <a:ea typeface="Spline Sans Bold" pitchFamily="34" charset="-122"/>
                <a:cs typeface="Spline Sans Bold" pitchFamily="34" charset="-120"/>
              </a:rPr>
              <a:t>1</a:t>
            </a:r>
            <a:endParaRPr lang="en-US" sz="2200" dirty="0"/>
          </a:p>
        </p:txBody>
      </p:sp>
      <p:sp>
        <p:nvSpPr>
          <p:cNvPr id="8" name="Text 5"/>
          <p:cNvSpPr/>
          <p:nvPr/>
        </p:nvSpPr>
        <p:spPr>
          <a:xfrm>
            <a:off x="2212419" y="1768078"/>
            <a:ext cx="2521268" cy="292656"/>
          </a:xfrm>
          <a:prstGeom prst="rect">
            <a:avLst/>
          </a:prstGeom>
          <a:noFill/>
          <a:ln/>
        </p:spPr>
        <p:txBody>
          <a:bodyPr wrap="none" lIns="0" tIns="0" rIns="0" bIns="0" rtlCol="0" anchor="t"/>
          <a:lstStyle/>
          <a:p>
            <a:pPr algn="l" indent="0" marL="0">
              <a:lnSpc>
                <a:spcPts val="2300"/>
              </a:lnSpc>
              <a:buNone/>
            </a:pPr>
            <a:r>
              <a:rPr lang="en-US" sz="1800" b="1" dirty="0">
                <a:solidFill>
                  <a:srgbClr val="E0E4E6"/>
                </a:solidFill>
                <a:latin typeface="Spline Sans Bold" pitchFamily="34" charset="0"/>
                <a:ea typeface="Spline Sans Bold" pitchFamily="34" charset="-122"/>
                <a:cs typeface="Spline Sans Bold" pitchFamily="34" charset="-120"/>
              </a:rPr>
              <a:t>Recognize the Problem</a:t>
            </a:r>
            <a:endParaRPr lang="en-US" sz="1800" dirty="0"/>
          </a:p>
        </p:txBody>
      </p:sp>
      <p:sp>
        <p:nvSpPr>
          <p:cNvPr id="9" name="Text 6"/>
          <p:cNvSpPr/>
          <p:nvPr/>
        </p:nvSpPr>
        <p:spPr>
          <a:xfrm>
            <a:off x="2212419" y="2187059"/>
            <a:ext cx="6194108" cy="337185"/>
          </a:xfrm>
          <a:prstGeom prst="rect">
            <a:avLst/>
          </a:prstGeom>
          <a:noFill/>
          <a:ln/>
        </p:spPr>
        <p:txBody>
          <a:bodyPr wrap="none" lIns="0" tIns="0" rIns="0" bIns="0" rtlCol="0" anchor="t"/>
          <a:lstStyle/>
          <a:p>
            <a:pPr algn="l" indent="0" marL="0">
              <a:lnSpc>
                <a:spcPts val="2650"/>
              </a:lnSpc>
              <a:buNone/>
            </a:pPr>
            <a:r>
              <a:rPr lang="en-US" sz="1650" dirty="0">
                <a:solidFill>
                  <a:srgbClr val="E0E4E6"/>
                </a:solidFill>
                <a:latin typeface="Barlow" pitchFamily="34" charset="0"/>
                <a:ea typeface="Barlow" pitchFamily="34" charset="-122"/>
                <a:cs typeface="Barlow" pitchFamily="34" charset="-120"/>
              </a:rPr>
              <a:t>Identify the specific problem you're trying to solve.</a:t>
            </a:r>
            <a:endParaRPr lang="en-US" sz="1650" dirty="0"/>
          </a:p>
        </p:txBody>
      </p:sp>
      <p:sp>
        <p:nvSpPr>
          <p:cNvPr id="10" name="Shape 7"/>
          <p:cNvSpPr/>
          <p:nvPr/>
        </p:nvSpPr>
        <p:spPr>
          <a:xfrm>
            <a:off x="1267658" y="3408164"/>
            <a:ext cx="737473" cy="22860"/>
          </a:xfrm>
          <a:prstGeom prst="roundRect">
            <a:avLst>
              <a:gd name="adj" fmla="val 1382776"/>
            </a:avLst>
          </a:prstGeom>
          <a:solidFill>
            <a:srgbClr val="29DDDA"/>
          </a:solidFill>
          <a:ln/>
        </p:spPr>
      </p:sp>
      <p:sp>
        <p:nvSpPr>
          <p:cNvPr id="11" name="Shape 8"/>
          <p:cNvSpPr/>
          <p:nvPr/>
        </p:nvSpPr>
        <p:spPr>
          <a:xfrm>
            <a:off x="816412" y="3182541"/>
            <a:ext cx="474107" cy="474107"/>
          </a:xfrm>
          <a:prstGeom prst="roundRect">
            <a:avLst>
              <a:gd name="adj" fmla="val 66673"/>
            </a:avLst>
          </a:prstGeom>
          <a:solidFill>
            <a:srgbClr val="0A081B"/>
          </a:solidFill>
          <a:ln w="22860">
            <a:solidFill>
              <a:srgbClr val="29DDDA"/>
            </a:solidFill>
            <a:prstDash val="solid"/>
          </a:ln>
        </p:spPr>
      </p:sp>
      <p:sp>
        <p:nvSpPr>
          <p:cNvPr id="12" name="Text 9"/>
          <p:cNvSpPr/>
          <p:nvPr/>
        </p:nvSpPr>
        <p:spPr>
          <a:xfrm>
            <a:off x="975360" y="3279100"/>
            <a:ext cx="156210" cy="280988"/>
          </a:xfrm>
          <a:prstGeom prst="rect">
            <a:avLst/>
          </a:prstGeom>
          <a:noFill/>
          <a:ln/>
        </p:spPr>
        <p:txBody>
          <a:bodyPr wrap="none" lIns="0" tIns="0" rIns="0" bIns="0" rtlCol="0" anchor="t"/>
          <a:lstStyle/>
          <a:p>
            <a:pPr algn="ctr" indent="0" marL="0">
              <a:lnSpc>
                <a:spcPts val="2200"/>
              </a:lnSpc>
              <a:buNone/>
            </a:pPr>
            <a:r>
              <a:rPr lang="en-US" sz="2200" b="1" dirty="0">
                <a:solidFill>
                  <a:srgbClr val="E0E4E6"/>
                </a:solidFill>
                <a:latin typeface="Spline Sans Bold" pitchFamily="34" charset="0"/>
                <a:ea typeface="Spline Sans Bold" pitchFamily="34" charset="-122"/>
                <a:cs typeface="Spline Sans Bold" pitchFamily="34" charset="-120"/>
              </a:rPr>
              <a:t>2</a:t>
            </a:r>
            <a:endParaRPr lang="en-US" sz="2200" dirty="0"/>
          </a:p>
        </p:txBody>
      </p:sp>
      <p:sp>
        <p:nvSpPr>
          <p:cNvPr id="13" name="Text 10"/>
          <p:cNvSpPr/>
          <p:nvPr/>
        </p:nvSpPr>
        <p:spPr>
          <a:xfrm>
            <a:off x="2212419" y="3156109"/>
            <a:ext cx="2341483" cy="292656"/>
          </a:xfrm>
          <a:prstGeom prst="rect">
            <a:avLst/>
          </a:prstGeom>
          <a:noFill/>
          <a:ln/>
        </p:spPr>
        <p:txBody>
          <a:bodyPr wrap="none" lIns="0" tIns="0" rIns="0" bIns="0" rtlCol="0" anchor="t"/>
          <a:lstStyle/>
          <a:p>
            <a:pPr algn="l" indent="0" marL="0">
              <a:lnSpc>
                <a:spcPts val="2300"/>
              </a:lnSpc>
              <a:buNone/>
            </a:pPr>
            <a:r>
              <a:rPr lang="en-US" sz="1800" b="1" dirty="0">
                <a:solidFill>
                  <a:srgbClr val="E0E4E6"/>
                </a:solidFill>
                <a:latin typeface="Spline Sans Bold" pitchFamily="34" charset="0"/>
                <a:ea typeface="Spline Sans Bold" pitchFamily="34" charset="-122"/>
                <a:cs typeface="Spline Sans Bold" pitchFamily="34" charset="-120"/>
              </a:rPr>
              <a:t>Find the Pattern</a:t>
            </a:r>
            <a:endParaRPr lang="en-US" sz="1800" dirty="0"/>
          </a:p>
        </p:txBody>
      </p:sp>
      <p:sp>
        <p:nvSpPr>
          <p:cNvPr id="14" name="Text 11"/>
          <p:cNvSpPr/>
          <p:nvPr/>
        </p:nvSpPr>
        <p:spPr>
          <a:xfrm>
            <a:off x="2212419" y="3575090"/>
            <a:ext cx="6194108" cy="674370"/>
          </a:xfrm>
          <a:prstGeom prst="rect">
            <a:avLst/>
          </a:prstGeom>
          <a:noFill/>
          <a:ln/>
        </p:spPr>
        <p:txBody>
          <a:bodyPr wrap="square" lIns="0" tIns="0" rIns="0" bIns="0" rtlCol="0" anchor="t"/>
          <a:lstStyle/>
          <a:p>
            <a:pPr algn="l" indent="0" marL="0">
              <a:lnSpc>
                <a:spcPts val="2650"/>
              </a:lnSpc>
              <a:buNone/>
            </a:pPr>
            <a:r>
              <a:rPr lang="en-US" sz="1650" dirty="0">
                <a:solidFill>
                  <a:srgbClr val="E0E4E6"/>
                </a:solidFill>
                <a:latin typeface="Barlow" pitchFamily="34" charset="0"/>
                <a:ea typeface="Barlow" pitchFamily="34" charset="-122"/>
                <a:cs typeface="Barlow" pitchFamily="34" charset="-120"/>
              </a:rPr>
              <a:t>Look for existing patterns that address the problem. Consult pattern catalogs and resources.</a:t>
            </a:r>
            <a:endParaRPr lang="en-US" sz="1650" dirty="0"/>
          </a:p>
        </p:txBody>
      </p:sp>
      <p:sp>
        <p:nvSpPr>
          <p:cNvPr id="15" name="Shape 12"/>
          <p:cNvSpPr/>
          <p:nvPr/>
        </p:nvSpPr>
        <p:spPr>
          <a:xfrm>
            <a:off x="1267658" y="5133380"/>
            <a:ext cx="737473" cy="22860"/>
          </a:xfrm>
          <a:prstGeom prst="roundRect">
            <a:avLst>
              <a:gd name="adj" fmla="val 1382776"/>
            </a:avLst>
          </a:prstGeom>
          <a:solidFill>
            <a:srgbClr val="37A7E7"/>
          </a:solidFill>
          <a:ln/>
        </p:spPr>
      </p:sp>
      <p:sp>
        <p:nvSpPr>
          <p:cNvPr id="16" name="Shape 13"/>
          <p:cNvSpPr/>
          <p:nvPr/>
        </p:nvSpPr>
        <p:spPr>
          <a:xfrm>
            <a:off x="816412" y="4907756"/>
            <a:ext cx="474107" cy="474107"/>
          </a:xfrm>
          <a:prstGeom prst="roundRect">
            <a:avLst>
              <a:gd name="adj" fmla="val 66673"/>
            </a:avLst>
          </a:prstGeom>
          <a:solidFill>
            <a:srgbClr val="0A081B"/>
          </a:solidFill>
          <a:ln w="22860">
            <a:solidFill>
              <a:srgbClr val="37A7E7"/>
            </a:solidFill>
            <a:prstDash val="solid"/>
          </a:ln>
        </p:spPr>
      </p:sp>
      <p:sp>
        <p:nvSpPr>
          <p:cNvPr id="17" name="Text 14"/>
          <p:cNvSpPr/>
          <p:nvPr/>
        </p:nvSpPr>
        <p:spPr>
          <a:xfrm>
            <a:off x="971193" y="5004316"/>
            <a:ext cx="164544" cy="280988"/>
          </a:xfrm>
          <a:prstGeom prst="rect">
            <a:avLst/>
          </a:prstGeom>
          <a:noFill/>
          <a:ln/>
        </p:spPr>
        <p:txBody>
          <a:bodyPr wrap="none" lIns="0" tIns="0" rIns="0" bIns="0" rtlCol="0" anchor="t"/>
          <a:lstStyle/>
          <a:p>
            <a:pPr algn="ctr" indent="0" marL="0">
              <a:lnSpc>
                <a:spcPts val="2200"/>
              </a:lnSpc>
              <a:buNone/>
            </a:pPr>
            <a:r>
              <a:rPr lang="en-US" sz="2200" b="1" dirty="0">
                <a:solidFill>
                  <a:srgbClr val="E0E4E6"/>
                </a:solidFill>
                <a:latin typeface="Spline Sans Bold" pitchFamily="34" charset="0"/>
                <a:ea typeface="Spline Sans Bold" pitchFamily="34" charset="-122"/>
                <a:cs typeface="Spline Sans Bold" pitchFamily="34" charset="-120"/>
              </a:rPr>
              <a:t>3</a:t>
            </a:r>
            <a:endParaRPr lang="en-US" sz="2200" dirty="0"/>
          </a:p>
        </p:txBody>
      </p:sp>
      <p:sp>
        <p:nvSpPr>
          <p:cNvPr id="18" name="Text 15"/>
          <p:cNvSpPr/>
          <p:nvPr/>
        </p:nvSpPr>
        <p:spPr>
          <a:xfrm>
            <a:off x="2212419" y="4881324"/>
            <a:ext cx="2341483" cy="292656"/>
          </a:xfrm>
          <a:prstGeom prst="rect">
            <a:avLst/>
          </a:prstGeom>
          <a:noFill/>
          <a:ln/>
        </p:spPr>
        <p:txBody>
          <a:bodyPr wrap="none" lIns="0" tIns="0" rIns="0" bIns="0" rtlCol="0" anchor="t"/>
          <a:lstStyle/>
          <a:p>
            <a:pPr algn="l" indent="0" marL="0">
              <a:lnSpc>
                <a:spcPts val="2300"/>
              </a:lnSpc>
              <a:buNone/>
            </a:pPr>
            <a:r>
              <a:rPr lang="en-US" sz="1800" b="1" dirty="0">
                <a:solidFill>
                  <a:srgbClr val="E0E4E6"/>
                </a:solidFill>
                <a:latin typeface="Spline Sans Bold" pitchFamily="34" charset="0"/>
                <a:ea typeface="Spline Sans Bold" pitchFamily="34" charset="-122"/>
                <a:cs typeface="Spline Sans Bold" pitchFamily="34" charset="-120"/>
              </a:rPr>
              <a:t>Apply the Pattern</a:t>
            </a:r>
            <a:endParaRPr lang="en-US" sz="1800" dirty="0"/>
          </a:p>
        </p:txBody>
      </p:sp>
      <p:sp>
        <p:nvSpPr>
          <p:cNvPr id="19" name="Text 16"/>
          <p:cNvSpPr/>
          <p:nvPr/>
        </p:nvSpPr>
        <p:spPr>
          <a:xfrm>
            <a:off x="2212419" y="5300305"/>
            <a:ext cx="6194108" cy="337185"/>
          </a:xfrm>
          <a:prstGeom prst="rect">
            <a:avLst/>
          </a:prstGeom>
          <a:noFill/>
          <a:ln/>
        </p:spPr>
        <p:txBody>
          <a:bodyPr wrap="none" lIns="0" tIns="0" rIns="0" bIns="0" rtlCol="0" anchor="t"/>
          <a:lstStyle/>
          <a:p>
            <a:pPr algn="l" indent="0" marL="0">
              <a:lnSpc>
                <a:spcPts val="2650"/>
              </a:lnSpc>
              <a:buNone/>
            </a:pPr>
            <a:r>
              <a:rPr lang="en-US" sz="1650" dirty="0">
                <a:solidFill>
                  <a:srgbClr val="E0E4E6"/>
                </a:solidFill>
                <a:latin typeface="Barlow" pitchFamily="34" charset="0"/>
                <a:ea typeface="Barlow" pitchFamily="34" charset="-122"/>
                <a:cs typeface="Barlow" pitchFamily="34" charset="-120"/>
              </a:rPr>
              <a:t>Adapt and implement the chosen pattern to your specific context.</a:t>
            </a:r>
            <a:endParaRPr lang="en-US" sz="1650" dirty="0"/>
          </a:p>
        </p:txBody>
      </p:sp>
      <p:sp>
        <p:nvSpPr>
          <p:cNvPr id="20" name="Shape 17"/>
          <p:cNvSpPr/>
          <p:nvPr/>
        </p:nvSpPr>
        <p:spPr>
          <a:xfrm>
            <a:off x="1267658" y="6521410"/>
            <a:ext cx="737473" cy="22860"/>
          </a:xfrm>
          <a:prstGeom prst="roundRect">
            <a:avLst>
              <a:gd name="adj" fmla="val 1382776"/>
            </a:avLst>
          </a:prstGeom>
          <a:solidFill>
            <a:srgbClr val="091231"/>
          </a:solidFill>
          <a:ln/>
        </p:spPr>
      </p:sp>
      <p:sp>
        <p:nvSpPr>
          <p:cNvPr id="21" name="Shape 18"/>
          <p:cNvSpPr/>
          <p:nvPr/>
        </p:nvSpPr>
        <p:spPr>
          <a:xfrm>
            <a:off x="816412" y="6295787"/>
            <a:ext cx="474107" cy="474107"/>
          </a:xfrm>
          <a:prstGeom prst="roundRect">
            <a:avLst>
              <a:gd name="adj" fmla="val 66673"/>
            </a:avLst>
          </a:prstGeom>
          <a:solidFill>
            <a:srgbClr val="0A081B"/>
          </a:solidFill>
          <a:ln w="22860">
            <a:solidFill>
              <a:srgbClr val="091231"/>
            </a:solidFill>
            <a:prstDash val="solid"/>
          </a:ln>
        </p:spPr>
      </p:sp>
      <p:sp>
        <p:nvSpPr>
          <p:cNvPr id="22" name="Text 19"/>
          <p:cNvSpPr/>
          <p:nvPr/>
        </p:nvSpPr>
        <p:spPr>
          <a:xfrm>
            <a:off x="974050" y="6392347"/>
            <a:ext cx="158710" cy="280988"/>
          </a:xfrm>
          <a:prstGeom prst="rect">
            <a:avLst/>
          </a:prstGeom>
          <a:noFill/>
          <a:ln/>
        </p:spPr>
        <p:txBody>
          <a:bodyPr wrap="none" lIns="0" tIns="0" rIns="0" bIns="0" rtlCol="0" anchor="t"/>
          <a:lstStyle/>
          <a:p>
            <a:pPr algn="ctr" indent="0" marL="0">
              <a:lnSpc>
                <a:spcPts val="2200"/>
              </a:lnSpc>
              <a:buNone/>
            </a:pPr>
            <a:r>
              <a:rPr lang="en-US" sz="2200" b="1" dirty="0">
                <a:solidFill>
                  <a:srgbClr val="E0E4E6"/>
                </a:solidFill>
                <a:latin typeface="Spline Sans Bold" pitchFamily="34" charset="0"/>
                <a:ea typeface="Spline Sans Bold" pitchFamily="34" charset="-122"/>
                <a:cs typeface="Spline Sans Bold" pitchFamily="34" charset="-120"/>
              </a:rPr>
              <a:t>4</a:t>
            </a:r>
            <a:endParaRPr lang="en-US" sz="2200" dirty="0"/>
          </a:p>
        </p:txBody>
      </p:sp>
      <p:sp>
        <p:nvSpPr>
          <p:cNvPr id="23" name="Text 20"/>
          <p:cNvSpPr/>
          <p:nvPr/>
        </p:nvSpPr>
        <p:spPr>
          <a:xfrm>
            <a:off x="2212419" y="6269355"/>
            <a:ext cx="3193256" cy="292656"/>
          </a:xfrm>
          <a:prstGeom prst="rect">
            <a:avLst/>
          </a:prstGeom>
          <a:noFill/>
          <a:ln/>
        </p:spPr>
        <p:txBody>
          <a:bodyPr wrap="none" lIns="0" tIns="0" rIns="0" bIns="0" rtlCol="0" anchor="t"/>
          <a:lstStyle/>
          <a:p>
            <a:pPr algn="l" indent="0" marL="0">
              <a:lnSpc>
                <a:spcPts val="2300"/>
              </a:lnSpc>
              <a:buNone/>
            </a:pPr>
            <a:r>
              <a:rPr lang="en-US" sz="1800" b="1" dirty="0">
                <a:solidFill>
                  <a:srgbClr val="E0E4E6"/>
                </a:solidFill>
                <a:latin typeface="Spline Sans Bold" pitchFamily="34" charset="0"/>
                <a:ea typeface="Spline Sans Bold" pitchFamily="34" charset="-122"/>
                <a:cs typeface="Spline Sans Bold" pitchFamily="34" charset="-120"/>
              </a:rPr>
              <a:t>Document and Communicate</a:t>
            </a:r>
            <a:endParaRPr lang="en-US" sz="1800" dirty="0"/>
          </a:p>
        </p:txBody>
      </p:sp>
      <p:sp>
        <p:nvSpPr>
          <p:cNvPr id="24" name="Text 21"/>
          <p:cNvSpPr/>
          <p:nvPr/>
        </p:nvSpPr>
        <p:spPr>
          <a:xfrm>
            <a:off x="2212419" y="6688336"/>
            <a:ext cx="6194108" cy="674370"/>
          </a:xfrm>
          <a:prstGeom prst="rect">
            <a:avLst/>
          </a:prstGeom>
          <a:noFill/>
          <a:ln/>
        </p:spPr>
        <p:txBody>
          <a:bodyPr wrap="square" lIns="0" tIns="0" rIns="0" bIns="0" rtlCol="0" anchor="t"/>
          <a:lstStyle/>
          <a:p>
            <a:pPr algn="l" indent="0" marL="0">
              <a:lnSpc>
                <a:spcPts val="2650"/>
              </a:lnSpc>
              <a:buNone/>
            </a:pPr>
            <a:r>
              <a:rPr lang="en-US" sz="1650" dirty="0">
                <a:solidFill>
                  <a:srgbClr val="E0E4E6"/>
                </a:solidFill>
                <a:latin typeface="Barlow" pitchFamily="34" charset="0"/>
                <a:ea typeface="Barlow" pitchFamily="34" charset="-122"/>
                <a:cs typeface="Barlow" pitchFamily="34" charset="-120"/>
              </a:rPr>
              <a:t>Document the implementation and share it with your team for clarity and consistency.</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2994184"/>
            <a:ext cx="5486400" cy="685800"/>
          </a:xfrm>
          <a:prstGeom prst="rect">
            <a:avLst/>
          </a:prstGeom>
          <a:noFill/>
          <a:ln/>
        </p:spPr>
        <p:txBody>
          <a:bodyPr wrap="none" lIns="0" tIns="0" rIns="0" bIns="0" rtlCol="0" anchor="t"/>
          <a:lstStyle/>
          <a:p>
            <a:pPr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Thinking in Patterns</a:t>
            </a:r>
            <a:endParaRPr lang="en-US" sz="4300" dirty="0"/>
          </a:p>
        </p:txBody>
      </p:sp>
      <p:sp>
        <p:nvSpPr>
          <p:cNvPr id="4" name="Text 1"/>
          <p:cNvSpPr/>
          <p:nvPr/>
        </p:nvSpPr>
        <p:spPr>
          <a:xfrm>
            <a:off x="6350437" y="4050268"/>
            <a:ext cx="7415927" cy="1185148"/>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Thinking in patterns involves a shift in mindset. It moves away from focusing solely on individual code components and towards understanding the overall structure and behavior of a system.</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9834" y="793671"/>
            <a:ext cx="7396282" cy="637699"/>
          </a:xfrm>
          <a:prstGeom prst="rect">
            <a:avLst/>
          </a:prstGeom>
          <a:noFill/>
          <a:ln/>
        </p:spPr>
        <p:txBody>
          <a:bodyPr wrap="none" lIns="0" tIns="0" rIns="0" bIns="0" rtlCol="0" anchor="t"/>
          <a:lstStyle/>
          <a:p>
            <a:pPr indent="0" marL="0">
              <a:lnSpc>
                <a:spcPts val="5000"/>
              </a:lnSpc>
              <a:buNone/>
            </a:pPr>
            <a:r>
              <a:rPr lang="en-US" sz="4000" b="1" dirty="0">
                <a:solidFill>
                  <a:srgbClr val="F0FCFF"/>
                </a:solidFill>
                <a:latin typeface="Spline Sans Bold" pitchFamily="34" charset="0"/>
                <a:ea typeface="Spline Sans Bold" pitchFamily="34" charset="-122"/>
                <a:cs typeface="Spline Sans Bold" pitchFamily="34" charset="-120"/>
              </a:rPr>
              <a:t>Example: The Observer Pattern</a:t>
            </a:r>
            <a:endParaRPr lang="en-US" sz="4000" dirty="0"/>
          </a:p>
        </p:txBody>
      </p:sp>
      <p:sp>
        <p:nvSpPr>
          <p:cNvPr id="4" name="Shape 1"/>
          <p:cNvSpPr/>
          <p:nvPr/>
        </p:nvSpPr>
        <p:spPr>
          <a:xfrm>
            <a:off x="6289834" y="1775698"/>
            <a:ext cx="7537133" cy="5660231"/>
          </a:xfrm>
          <a:prstGeom prst="roundRect">
            <a:avLst>
              <a:gd name="adj" fmla="val 6084"/>
            </a:avLst>
          </a:prstGeom>
          <a:noFill/>
          <a:ln w="7620">
            <a:solidFill>
              <a:srgbClr val="FFFFFF">
                <a:alpha val="24000"/>
              </a:srgbClr>
            </a:solidFill>
            <a:prstDash val="solid"/>
          </a:ln>
        </p:spPr>
      </p:sp>
      <p:sp>
        <p:nvSpPr>
          <p:cNvPr id="5" name="Shape 2"/>
          <p:cNvSpPr/>
          <p:nvPr/>
        </p:nvSpPr>
        <p:spPr>
          <a:xfrm>
            <a:off x="6297454" y="1783318"/>
            <a:ext cx="7521893" cy="2126456"/>
          </a:xfrm>
          <a:prstGeom prst="rect">
            <a:avLst/>
          </a:prstGeom>
          <a:solidFill>
            <a:srgbClr val="FFFFFF">
              <a:alpha val="4000"/>
            </a:srgbClr>
          </a:solidFill>
          <a:ln/>
        </p:spPr>
      </p:sp>
      <p:sp>
        <p:nvSpPr>
          <p:cNvPr id="6" name="Text 3"/>
          <p:cNvSpPr/>
          <p:nvPr/>
        </p:nvSpPr>
        <p:spPr>
          <a:xfrm>
            <a:off x="6527006" y="1928574"/>
            <a:ext cx="3298031" cy="367189"/>
          </a:xfrm>
          <a:prstGeom prst="rect">
            <a:avLst/>
          </a:prstGeom>
          <a:noFill/>
          <a:ln/>
        </p:spPr>
        <p:txBody>
          <a:bodyPr wrap="none" lIns="0" tIns="0" rIns="0" bIns="0" rtlCol="0" anchor="t"/>
          <a:lstStyle/>
          <a:p>
            <a:pPr indent="0" marL="0">
              <a:lnSpc>
                <a:spcPts val="2850"/>
              </a:lnSpc>
              <a:buNone/>
            </a:pPr>
            <a:r>
              <a:rPr lang="en-US" sz="1800" dirty="0">
                <a:solidFill>
                  <a:srgbClr val="E0E4E6"/>
                </a:solidFill>
                <a:latin typeface="Barlow" pitchFamily="34" charset="0"/>
                <a:ea typeface="Barlow" pitchFamily="34" charset="-122"/>
                <a:cs typeface="Barlow" pitchFamily="34" charset="-120"/>
              </a:rPr>
              <a:t>Purpose</a:t>
            </a:r>
            <a:endParaRPr lang="en-US" sz="1800" dirty="0"/>
          </a:p>
        </p:txBody>
      </p:sp>
      <p:sp>
        <p:nvSpPr>
          <p:cNvPr id="7" name="Text 4"/>
          <p:cNvSpPr/>
          <p:nvPr/>
        </p:nvSpPr>
        <p:spPr>
          <a:xfrm>
            <a:off x="10291762" y="1928574"/>
            <a:ext cx="3298031" cy="1835944"/>
          </a:xfrm>
          <a:prstGeom prst="rect">
            <a:avLst/>
          </a:prstGeom>
          <a:noFill/>
          <a:ln/>
        </p:spPr>
        <p:txBody>
          <a:bodyPr wrap="square" lIns="0" tIns="0" rIns="0" bIns="0" rtlCol="0" anchor="t"/>
          <a:lstStyle/>
          <a:p>
            <a:pPr indent="0" marL="0">
              <a:lnSpc>
                <a:spcPts val="2850"/>
              </a:lnSpc>
              <a:buNone/>
            </a:pPr>
            <a:r>
              <a:rPr lang="en-US" sz="1800" dirty="0">
                <a:solidFill>
                  <a:srgbClr val="E0E4E6"/>
                </a:solidFill>
                <a:latin typeface="Barlow" pitchFamily="34" charset="0"/>
                <a:ea typeface="Barlow" pitchFamily="34" charset="-122"/>
                <a:cs typeface="Barlow" pitchFamily="34" charset="-120"/>
              </a:rPr>
              <a:t>Define a one-to-many dependency between objects, where changes in one object automatically notify other dependent objects.</a:t>
            </a:r>
            <a:endParaRPr lang="en-US" sz="1800" dirty="0"/>
          </a:p>
        </p:txBody>
      </p:sp>
      <p:sp>
        <p:nvSpPr>
          <p:cNvPr id="8" name="Shape 5"/>
          <p:cNvSpPr/>
          <p:nvPr/>
        </p:nvSpPr>
        <p:spPr>
          <a:xfrm>
            <a:off x="6297454" y="3909774"/>
            <a:ext cx="7521893" cy="1759267"/>
          </a:xfrm>
          <a:prstGeom prst="rect">
            <a:avLst/>
          </a:prstGeom>
          <a:solidFill>
            <a:srgbClr val="000000">
              <a:alpha val="4000"/>
            </a:srgbClr>
          </a:solidFill>
          <a:ln/>
        </p:spPr>
      </p:sp>
      <p:sp>
        <p:nvSpPr>
          <p:cNvPr id="9" name="Text 6"/>
          <p:cNvSpPr/>
          <p:nvPr/>
        </p:nvSpPr>
        <p:spPr>
          <a:xfrm>
            <a:off x="6527006" y="4055031"/>
            <a:ext cx="3298031" cy="367189"/>
          </a:xfrm>
          <a:prstGeom prst="rect">
            <a:avLst/>
          </a:prstGeom>
          <a:noFill/>
          <a:ln/>
        </p:spPr>
        <p:txBody>
          <a:bodyPr wrap="none" lIns="0" tIns="0" rIns="0" bIns="0" rtlCol="0" anchor="t"/>
          <a:lstStyle/>
          <a:p>
            <a:pPr indent="0" marL="0">
              <a:lnSpc>
                <a:spcPts val="2850"/>
              </a:lnSpc>
              <a:buNone/>
            </a:pPr>
            <a:r>
              <a:rPr lang="en-US" sz="1800" dirty="0">
                <a:solidFill>
                  <a:srgbClr val="E0E4E6"/>
                </a:solidFill>
                <a:latin typeface="Barlow" pitchFamily="34" charset="0"/>
                <a:ea typeface="Barlow" pitchFamily="34" charset="-122"/>
                <a:cs typeface="Barlow" pitchFamily="34" charset="-120"/>
              </a:rPr>
              <a:t>Example</a:t>
            </a:r>
            <a:endParaRPr lang="en-US" sz="1800" dirty="0"/>
          </a:p>
        </p:txBody>
      </p:sp>
      <p:sp>
        <p:nvSpPr>
          <p:cNvPr id="10" name="Text 7"/>
          <p:cNvSpPr/>
          <p:nvPr/>
        </p:nvSpPr>
        <p:spPr>
          <a:xfrm>
            <a:off x="10291762" y="4055031"/>
            <a:ext cx="3298031" cy="1468755"/>
          </a:xfrm>
          <a:prstGeom prst="rect">
            <a:avLst/>
          </a:prstGeom>
          <a:noFill/>
          <a:ln/>
        </p:spPr>
        <p:txBody>
          <a:bodyPr wrap="square" lIns="0" tIns="0" rIns="0" bIns="0" rtlCol="0" anchor="t"/>
          <a:lstStyle/>
          <a:p>
            <a:pPr indent="0" marL="0">
              <a:lnSpc>
                <a:spcPts val="2850"/>
              </a:lnSpc>
              <a:buNone/>
            </a:pPr>
            <a:r>
              <a:rPr lang="en-US" sz="1800" dirty="0">
                <a:solidFill>
                  <a:srgbClr val="E0E4E6"/>
                </a:solidFill>
                <a:latin typeface="Barlow" pitchFamily="34" charset="0"/>
                <a:ea typeface="Barlow" pitchFamily="34" charset="-122"/>
                <a:cs typeface="Barlow" pitchFamily="34" charset="-120"/>
              </a:rPr>
              <a:t>A weather station (subject) notifying multiple subscribers (observers) about changes in temperature, wind speed, etc.</a:t>
            </a:r>
            <a:endParaRPr lang="en-US" sz="1800" dirty="0"/>
          </a:p>
        </p:txBody>
      </p:sp>
      <p:sp>
        <p:nvSpPr>
          <p:cNvPr id="11" name="Shape 8"/>
          <p:cNvSpPr/>
          <p:nvPr/>
        </p:nvSpPr>
        <p:spPr>
          <a:xfrm>
            <a:off x="6297454" y="5669042"/>
            <a:ext cx="7521893" cy="1759267"/>
          </a:xfrm>
          <a:prstGeom prst="rect">
            <a:avLst/>
          </a:prstGeom>
          <a:solidFill>
            <a:srgbClr val="FFFFFF">
              <a:alpha val="4000"/>
            </a:srgbClr>
          </a:solidFill>
          <a:ln/>
        </p:spPr>
      </p:sp>
      <p:sp>
        <p:nvSpPr>
          <p:cNvPr id="12" name="Text 9"/>
          <p:cNvSpPr/>
          <p:nvPr/>
        </p:nvSpPr>
        <p:spPr>
          <a:xfrm>
            <a:off x="6527006" y="5814298"/>
            <a:ext cx="3298031" cy="367189"/>
          </a:xfrm>
          <a:prstGeom prst="rect">
            <a:avLst/>
          </a:prstGeom>
          <a:noFill/>
          <a:ln/>
        </p:spPr>
        <p:txBody>
          <a:bodyPr wrap="none" lIns="0" tIns="0" rIns="0" bIns="0" rtlCol="0" anchor="t"/>
          <a:lstStyle/>
          <a:p>
            <a:pPr indent="0" marL="0">
              <a:lnSpc>
                <a:spcPts val="2850"/>
              </a:lnSpc>
              <a:buNone/>
            </a:pPr>
            <a:r>
              <a:rPr lang="en-US" sz="1800" dirty="0">
                <a:solidFill>
                  <a:srgbClr val="E0E4E6"/>
                </a:solidFill>
                <a:latin typeface="Barlow" pitchFamily="34" charset="0"/>
                <a:ea typeface="Barlow" pitchFamily="34" charset="-122"/>
                <a:cs typeface="Barlow" pitchFamily="34" charset="-120"/>
              </a:rPr>
              <a:t>Benefits</a:t>
            </a:r>
            <a:endParaRPr lang="en-US" sz="1800" dirty="0"/>
          </a:p>
        </p:txBody>
      </p:sp>
      <p:sp>
        <p:nvSpPr>
          <p:cNvPr id="13" name="Text 10"/>
          <p:cNvSpPr/>
          <p:nvPr/>
        </p:nvSpPr>
        <p:spPr>
          <a:xfrm>
            <a:off x="10291762" y="5814298"/>
            <a:ext cx="3298031" cy="1468755"/>
          </a:xfrm>
          <a:prstGeom prst="rect">
            <a:avLst/>
          </a:prstGeom>
          <a:noFill/>
          <a:ln/>
        </p:spPr>
        <p:txBody>
          <a:bodyPr wrap="square" lIns="0" tIns="0" rIns="0" bIns="0" rtlCol="0" anchor="t"/>
          <a:lstStyle/>
          <a:p>
            <a:pPr indent="0" marL="0">
              <a:lnSpc>
                <a:spcPts val="2850"/>
              </a:lnSpc>
              <a:buNone/>
            </a:pPr>
            <a:r>
              <a:rPr lang="en-US" sz="1800" dirty="0">
                <a:solidFill>
                  <a:srgbClr val="E0E4E6"/>
                </a:solidFill>
                <a:latin typeface="Barlow" pitchFamily="34" charset="0"/>
                <a:ea typeface="Barlow" pitchFamily="34" charset="-122"/>
                <a:cs typeface="Barlow" pitchFamily="34" charset="-120"/>
              </a:rPr>
              <a:t>Loose coupling between objects, flexibility in adding or removing observers, and improved maintainability.</a:t>
            </a:r>
            <a:endParaRPr lang="en-US"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50437" y="2453759"/>
            <a:ext cx="7415927" cy="1371600"/>
          </a:xfrm>
          <a:prstGeom prst="rect">
            <a:avLst/>
          </a:prstGeom>
          <a:noFill/>
          <a:ln/>
        </p:spPr>
        <p:txBody>
          <a:bodyPr wrap="square" lIns="0" tIns="0" rIns="0" bIns="0" rtlCol="0" anchor="t"/>
          <a:lstStyle/>
          <a:p>
            <a:pPr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Pattern Catalogs and Resources</a:t>
            </a:r>
            <a:endParaRPr lang="en-US" sz="4300" dirty="0"/>
          </a:p>
        </p:txBody>
      </p:sp>
      <p:sp>
        <p:nvSpPr>
          <p:cNvPr id="4" name="Text 1"/>
          <p:cNvSpPr/>
          <p:nvPr/>
        </p:nvSpPr>
        <p:spPr>
          <a:xfrm>
            <a:off x="6350437" y="4195643"/>
            <a:ext cx="7415927" cy="1580198"/>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Several valuable resources are available online. Consult pattern catalogs like "Design Patterns: Elements of Reusable Object-Oriented Software" by Gamma, Helm, Johnson, and Vlissides (known as the "Gang of Four" or "GoF").</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2599134"/>
            <a:ext cx="5486400" cy="685800"/>
          </a:xfrm>
          <a:prstGeom prst="rect">
            <a:avLst/>
          </a:prstGeom>
          <a:noFill/>
          <a:ln/>
        </p:spPr>
        <p:txBody>
          <a:bodyPr wrap="none" lIns="0" tIns="0" rIns="0" bIns="0" rtlCol="0" anchor="t"/>
          <a:lstStyle/>
          <a:p>
            <a:pPr indent="0" marL="0">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Conclusion</a:t>
            </a:r>
            <a:endParaRPr lang="en-US" sz="4300" dirty="0"/>
          </a:p>
        </p:txBody>
      </p:sp>
      <p:sp>
        <p:nvSpPr>
          <p:cNvPr id="4" name="Text 1"/>
          <p:cNvSpPr/>
          <p:nvPr/>
        </p:nvSpPr>
        <p:spPr>
          <a:xfrm>
            <a:off x="864037" y="3655219"/>
            <a:ext cx="7415927" cy="1975247"/>
          </a:xfrm>
          <a:prstGeom prst="rect">
            <a:avLst/>
          </a:prstGeom>
          <a:noFill/>
          <a:ln/>
        </p:spPr>
        <p:txBody>
          <a:bodyPr wrap="square" lIns="0" tIns="0" rIns="0" bIns="0" rtlCol="0" anchor="t"/>
          <a:lstStyle/>
          <a:p>
            <a:pPr indent="0" marL="0">
              <a:lnSpc>
                <a:spcPts val="3100"/>
              </a:lnSpc>
              <a:buNone/>
            </a:pPr>
            <a:r>
              <a:rPr lang="en-US" sz="1900" dirty="0">
                <a:solidFill>
                  <a:srgbClr val="E0E4E6"/>
                </a:solidFill>
                <a:latin typeface="Barlow" pitchFamily="34" charset="0"/>
                <a:ea typeface="Barlow" pitchFamily="34" charset="-122"/>
                <a:cs typeface="Barlow" pitchFamily="34" charset="-120"/>
              </a:rPr>
              <a:t>Understanding and applying design patterns is crucial for building efficient, flexible, and maintainable software. It enhances collaboration and promotes robust solutions. Continuously learning about new patterns and applying them to your projects can lead to better software design and development.</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2024-09-29T20:48:48Z</dcterms:created>
  <dcterms:modified xsi:type="dcterms:W3CDTF">2024-09-29T20:48:48Z</dcterms:modified>
</cp:coreProperties>
</file>